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0014-3532-4FA7-9D59-A2D24B692B6E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7A3-BCBC-47DB-8134-E31AB1FFF499}" type="slidenum">
              <a:rPr lang="it-IT" smtClean="0"/>
              <a:t>‹N›</a:t>
            </a:fld>
            <a:endParaRPr lang="it-IT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0014-3532-4FA7-9D59-A2D24B692B6E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7A3-BCBC-47DB-8134-E31AB1FFF49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0014-3532-4FA7-9D59-A2D24B692B6E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7A3-BCBC-47DB-8134-E31AB1FFF49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0014-3532-4FA7-9D59-A2D24B692B6E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7A3-BCBC-47DB-8134-E31AB1FFF49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0014-3532-4FA7-9D59-A2D24B692B6E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7A3-BCBC-47DB-8134-E31AB1FFF49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0014-3532-4FA7-9D59-A2D24B692B6E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7A3-BCBC-47DB-8134-E31AB1FFF49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0014-3532-4FA7-9D59-A2D24B692B6E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7A3-BCBC-47DB-8134-E31AB1FFF49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0014-3532-4FA7-9D59-A2D24B692B6E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7A3-BCBC-47DB-8134-E31AB1FFF49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0014-3532-4FA7-9D59-A2D24B692B6E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7A3-BCBC-47DB-8134-E31AB1FFF49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0014-3532-4FA7-9D59-A2D24B692B6E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7A3-BCBC-47DB-8134-E31AB1FFF499}" type="slidenum">
              <a:rPr lang="it-IT" smtClean="0"/>
              <a:t>‹N›</a:t>
            </a:fld>
            <a:endParaRPr lang="it-IT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0014-3532-4FA7-9D59-A2D24B692B6E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7A3-BCBC-47DB-8134-E31AB1FFF499}" type="slidenum">
              <a:rPr lang="it-IT" smtClean="0"/>
              <a:t>‹N›</a:t>
            </a:fld>
            <a:endParaRPr lang="it-IT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B940014-3532-4FA7-9D59-A2D24B692B6E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14BC7A3-BCBC-47DB-8134-E31AB1FFF499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694" y="1196752"/>
            <a:ext cx="8997752" cy="3024336"/>
          </a:xfrm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rgbClr val="FF0000"/>
                </a:solidFill>
              </a:rPr>
              <a:t>IL FRUMENTO</a:t>
            </a:r>
            <a:endParaRPr lang="it-IT" sz="6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5229200"/>
            <a:ext cx="4419600" cy="1066800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 cura di Giuseppe </a:t>
            </a:r>
            <a:r>
              <a:rPr lang="it-IT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Canerini</a:t>
            </a:r>
            <a:r>
              <a:rPr lang="it-IT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it-IT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3°B - Agrario</a:t>
            </a:r>
            <a:endParaRPr lang="it-IT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20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6632"/>
            <a:ext cx="9130145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Esistono diverse specie di grano, ma quelle più coltivate sono    il grano tenero </a:t>
            </a:r>
          </a:p>
          <a:p>
            <a:pPr marL="0" indent="0">
              <a:buNone/>
            </a:pPr>
            <a:r>
              <a:rPr lang="it-IT" sz="2800" dirty="0" smtClean="0"/>
              <a:t>(botanicamente </a:t>
            </a:r>
            <a:r>
              <a:rPr lang="it-IT" sz="2800" dirty="0" err="1"/>
              <a:t>T</a:t>
            </a:r>
            <a:r>
              <a:rPr lang="it-IT" sz="2800" dirty="0" err="1" smtClean="0"/>
              <a:t>riticum</a:t>
            </a:r>
            <a:r>
              <a:rPr lang="it-IT" sz="2800" dirty="0" smtClean="0"/>
              <a:t> </a:t>
            </a:r>
            <a:r>
              <a:rPr lang="it-IT" sz="2800" dirty="0" err="1" smtClean="0"/>
              <a:t>aestivum</a:t>
            </a:r>
            <a:r>
              <a:rPr lang="it-IT" sz="2800" dirty="0" smtClean="0"/>
              <a:t> </a:t>
            </a:r>
            <a:r>
              <a:rPr lang="it-IT" sz="2800" dirty="0" smtClean="0"/>
              <a:t>) è grano duro (</a:t>
            </a:r>
            <a:r>
              <a:rPr lang="it-IT" sz="2800" dirty="0"/>
              <a:t>botanicamente </a:t>
            </a:r>
            <a:r>
              <a:rPr lang="it-IT" sz="2800" dirty="0" err="1"/>
              <a:t>T</a:t>
            </a:r>
            <a:r>
              <a:rPr lang="it-IT" sz="2800" dirty="0" err="1" smtClean="0"/>
              <a:t>riticum</a:t>
            </a:r>
            <a:r>
              <a:rPr lang="it-IT" sz="2800" dirty="0" smtClean="0"/>
              <a:t> </a:t>
            </a:r>
            <a:r>
              <a:rPr lang="it-IT" sz="2800" dirty="0" err="1" smtClean="0"/>
              <a:t>durum</a:t>
            </a:r>
            <a:r>
              <a:rPr lang="it-IT" sz="2800" dirty="0" smtClean="0"/>
              <a:t>). </a:t>
            </a:r>
          </a:p>
          <a:p>
            <a:pPr marL="0" indent="0">
              <a:buNone/>
            </a:pPr>
            <a:r>
              <a:rPr lang="it-IT" sz="2800" dirty="0" smtClean="0"/>
              <a:t>In Italia il primo (grano tenero) è coltivato nelle zone centro- settentrionali, mentre il grano duro è coltivato nelle                                     zone centro meridionali e quindi in Sicilia. </a:t>
            </a:r>
            <a:endParaRPr lang="it-IT" sz="2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3772854"/>
            <a:ext cx="3628355" cy="241450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839375"/>
            <a:ext cx="3528392" cy="234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4896544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it-IT" sz="3200" dirty="0"/>
              <a:t>Le destinazioni produttive sono le seguenti</a:t>
            </a:r>
            <a:r>
              <a:rPr lang="it-IT" sz="3200" dirty="0" smtClean="0"/>
              <a:t>:</a:t>
            </a:r>
          </a:p>
          <a:p>
            <a:pPr marL="64008" indent="0">
              <a:buNone/>
            </a:pPr>
            <a:r>
              <a:rPr lang="it-IT" sz="3200" b="1" dirty="0" smtClean="0">
                <a:solidFill>
                  <a:srgbClr val="FF0000"/>
                </a:solidFill>
              </a:rPr>
              <a:t>Grano tenero</a:t>
            </a:r>
            <a:r>
              <a:rPr lang="it-IT" sz="3200" dirty="0" smtClean="0"/>
              <a:t>, farine per panificazioni e per dolci, amido ecc..</a:t>
            </a:r>
            <a:endParaRPr lang="it-IT" sz="3200" dirty="0"/>
          </a:p>
          <a:p>
            <a:pPr marL="64008" indent="0">
              <a:buNone/>
            </a:pPr>
            <a:r>
              <a:rPr lang="it-IT" sz="3200" b="1" dirty="0" smtClean="0">
                <a:solidFill>
                  <a:srgbClr val="FF0000"/>
                </a:solidFill>
              </a:rPr>
              <a:t>Grano duro</a:t>
            </a:r>
            <a:r>
              <a:rPr lang="it-IT" sz="3200" dirty="0" smtClean="0"/>
              <a:t>, semola, semolino </a:t>
            </a:r>
            <a:r>
              <a:rPr lang="it-IT" sz="3200" dirty="0" err="1" smtClean="0"/>
              <a:t>ecc</a:t>
            </a:r>
            <a:r>
              <a:rPr lang="it-IT" sz="3200" dirty="0" smtClean="0"/>
              <a:t>…</a:t>
            </a:r>
          </a:p>
          <a:p>
            <a:pPr marL="64008" indent="0">
              <a:buNone/>
            </a:pPr>
            <a:r>
              <a:rPr lang="it-IT" sz="2800" dirty="0" smtClean="0"/>
              <a:t>Caratteri botanici del grano</a:t>
            </a:r>
          </a:p>
          <a:p>
            <a:pPr marL="64008" indent="0">
              <a:buNone/>
            </a:pPr>
            <a:r>
              <a:rPr lang="it-IT" dirty="0" smtClean="0"/>
              <a:t>Il grano appartiene alla famiglia dei cereali e quindi è caratterizzato dal possedere radici fascicolate (radici principali), fusto cavo internamente che è chiamato CULMO, foglie stretto lanceolate - con </a:t>
            </a:r>
            <a:r>
              <a:rPr lang="it-IT" dirty="0" err="1" smtClean="0"/>
              <a:t>nerveture</a:t>
            </a:r>
            <a:r>
              <a:rPr lang="it-IT" dirty="0" smtClean="0"/>
              <a:t> parallelinervie che si inseriscono sul culmo mediante una porzione che è chiamata guaina, essendo sprovviste di picciolo 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139" y="4941167"/>
            <a:ext cx="3055850" cy="170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32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it-IT" sz="2800" dirty="0" smtClean="0"/>
              <a:t>L’ </a:t>
            </a:r>
            <a:r>
              <a:rPr lang="it-IT" sz="2800" dirty="0" err="1" smtClean="0"/>
              <a:t>inforescienza</a:t>
            </a:r>
            <a:r>
              <a:rPr lang="it-IT" sz="2800" dirty="0" smtClean="0"/>
              <a:t> è apicale ed è una spiga, l’impollinazione è per il 90 % autonoma. I9l frutto è una cariosside (frutto legnosi in cui la </a:t>
            </a:r>
            <a:r>
              <a:rPr lang="it-IT" sz="2800" dirty="0" err="1" smtClean="0"/>
              <a:t>porturelative</a:t>
            </a:r>
            <a:r>
              <a:rPr lang="it-IT" sz="2800" dirty="0" smtClean="0"/>
              <a:t> al seme è rappresentata dal germe). Esso è costituito dal seme (germe) e dal frutto che costituisce la parte dura della cariosside.</a:t>
            </a:r>
            <a:endParaRPr lang="it-IT" sz="2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104" y="2924944"/>
            <a:ext cx="4892055" cy="327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63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88640"/>
            <a:ext cx="10081120" cy="5904656"/>
          </a:xfrm>
        </p:spPr>
        <p:txBody>
          <a:bodyPr>
            <a:normAutofit/>
          </a:bodyPr>
          <a:lstStyle/>
          <a:p>
            <a:r>
              <a:rPr lang="it-IT" sz="4000" b="1" i="1" dirty="0"/>
              <a:t> Fasi fenologiche del grano.</a:t>
            </a:r>
          </a:p>
          <a:p>
            <a:pPr marL="64008" indent="0">
              <a:buNone/>
            </a:pPr>
            <a:endParaRPr lang="it-IT" dirty="0"/>
          </a:p>
          <a:p>
            <a:pPr marL="64008" indent="0">
              <a:buNone/>
            </a:pPr>
            <a:r>
              <a:rPr lang="it-IT" sz="3600" dirty="0" smtClean="0"/>
              <a:t>Le fase fenologiche del grano sono:</a:t>
            </a:r>
            <a:endParaRPr lang="it-IT" sz="3600" dirty="0"/>
          </a:p>
          <a:p>
            <a:pPr marL="64008" indent="0">
              <a:buNone/>
            </a:pPr>
            <a:r>
              <a:rPr lang="it-IT" sz="2300" dirty="0" smtClean="0"/>
              <a:t>GERMINAZIONE </a:t>
            </a:r>
          </a:p>
          <a:p>
            <a:pPr marL="64008" indent="0">
              <a:buNone/>
            </a:pPr>
            <a:r>
              <a:rPr lang="it-IT" sz="2300" dirty="0" smtClean="0"/>
              <a:t>ACCESTIMENTO  </a:t>
            </a:r>
          </a:p>
          <a:p>
            <a:pPr marL="64008" indent="0">
              <a:buNone/>
            </a:pPr>
            <a:r>
              <a:rPr lang="it-IT" sz="2300" dirty="0" smtClean="0"/>
              <a:t>LEVATA </a:t>
            </a:r>
          </a:p>
          <a:p>
            <a:pPr marL="64008" indent="0">
              <a:buNone/>
            </a:pPr>
            <a:r>
              <a:rPr lang="it-IT" sz="2300" dirty="0" smtClean="0"/>
              <a:t>SPIGAGIONE </a:t>
            </a:r>
          </a:p>
          <a:p>
            <a:pPr marL="64008" indent="0">
              <a:buNone/>
            </a:pPr>
            <a:r>
              <a:rPr lang="it-IT" sz="2300" dirty="0" smtClean="0"/>
              <a:t>MATURAZIONE </a:t>
            </a:r>
          </a:p>
          <a:p>
            <a:pPr marL="64008" indent="0">
              <a:buNone/>
            </a:pPr>
            <a:r>
              <a:rPr lang="it-IT" sz="2300" dirty="0" smtClean="0"/>
              <a:t>C</a:t>
            </a:r>
            <a:r>
              <a:rPr lang="it-IT" sz="2300" dirty="0" smtClean="0"/>
              <a:t>EROSA </a:t>
            </a:r>
            <a:endParaRPr lang="it-IT" sz="2300" dirty="0" smtClean="0"/>
          </a:p>
          <a:p>
            <a:pPr marL="64008" indent="0">
              <a:buNone/>
            </a:pPr>
            <a:r>
              <a:rPr lang="it-IT" sz="2300" dirty="0" smtClean="0"/>
              <a:t>LATTEA                                                               MATURAZIONE</a:t>
            </a:r>
          </a:p>
          <a:p>
            <a:pPr marL="64008" indent="0">
              <a:buNone/>
            </a:pPr>
            <a:r>
              <a:rPr lang="it-IT" sz="2300" dirty="0" smtClean="0"/>
              <a:t>PIENA </a:t>
            </a:r>
          </a:p>
          <a:p>
            <a:pPr marL="64008" indent="0">
              <a:buNone/>
            </a:pPr>
            <a:r>
              <a:rPr lang="it-IT" sz="2300" dirty="0" smtClean="0"/>
              <a:t>MATURAZIONE DI MORTE</a:t>
            </a:r>
          </a:p>
        </p:txBody>
      </p:sp>
      <p:cxnSp>
        <p:nvCxnSpPr>
          <p:cNvPr id="8" name="Connettore 1 7"/>
          <p:cNvCxnSpPr/>
          <p:nvPr/>
        </p:nvCxnSpPr>
        <p:spPr>
          <a:xfrm>
            <a:off x="6160934" y="3789040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H="1">
            <a:off x="2123728" y="3861048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H="1">
            <a:off x="3563888" y="5517232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33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pPr marL="64008" indent="0">
              <a:buNone/>
            </a:pPr>
            <a:r>
              <a:rPr lang="it-IT" dirty="0" smtClean="0"/>
              <a:t>LE FASE DI GERMINAZIONE avviene dopo la semina e si avvia con la fuoriuscita della radichetta e del </a:t>
            </a:r>
            <a:r>
              <a:rPr lang="it-IT" dirty="0" err="1" smtClean="0"/>
              <a:t>coltilegrane</a:t>
            </a:r>
            <a:r>
              <a:rPr lang="it-IT" dirty="0" smtClean="0"/>
              <a:t> . Questa fase termina con l’emergenza e il primo accrescimento della plantula fuori dal terreno.</a:t>
            </a:r>
          </a:p>
          <a:p>
            <a:pPr marL="64008" indent="0">
              <a:buNone/>
            </a:pPr>
            <a:r>
              <a:rPr lang="it-IT" dirty="0" smtClean="0"/>
              <a:t>Le fase successiva è quella dell’accestimento. La piantina inizia a produrre fusti secondari (Accestisce).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140968"/>
            <a:ext cx="3132361" cy="298320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119652"/>
            <a:ext cx="4045992" cy="269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it-IT" sz="3200" dirty="0"/>
              <a:t>Le varietà di grano possono essere più o meno </a:t>
            </a:r>
            <a:r>
              <a:rPr lang="it-IT" sz="3200" dirty="0" smtClean="0"/>
              <a:t>accestenti</a:t>
            </a:r>
            <a:r>
              <a:rPr lang="it-IT" sz="3200" dirty="0"/>
              <a:t>. La fase successiva è la Levata (cioè il fusto </a:t>
            </a:r>
            <a:r>
              <a:rPr lang="it-IT" sz="3200" dirty="0" smtClean="0"/>
              <a:t>che, </a:t>
            </a:r>
            <a:r>
              <a:rPr lang="it-IT" sz="3200" dirty="0"/>
              <a:t>rimasto </a:t>
            </a:r>
            <a:r>
              <a:rPr lang="it-IT" sz="3200" dirty="0" smtClean="0"/>
              <a:t>basso, </a:t>
            </a:r>
            <a:r>
              <a:rPr lang="it-IT" sz="3200" dirty="0"/>
              <a:t>inizia a crescere in altezza). In questa fase il grano cresce in altezza e </a:t>
            </a:r>
            <a:r>
              <a:rPr lang="it-IT" sz="3200" dirty="0" smtClean="0"/>
              <a:t>richiede </a:t>
            </a:r>
            <a:r>
              <a:rPr lang="it-IT" sz="3200" dirty="0"/>
              <a:t>una buona quantità di azoto che, se carente, può dare problemi della futura produzione di granella. La fase successiva è la fase </a:t>
            </a:r>
            <a:r>
              <a:rPr lang="it-IT" sz="3200" smtClean="0"/>
              <a:t>spigagione</a:t>
            </a:r>
            <a:r>
              <a:rPr lang="it-IT" sz="3200" dirty="0"/>
              <a:t>. Il grano raggiunge le dimensioni massime e produce i fiori, il fusto comincia </a:t>
            </a:r>
            <a:r>
              <a:rPr lang="it-IT" sz="3200" dirty="0" smtClean="0"/>
              <a:t>a lignificare. In questa fase avviene l’impollinazione.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86460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La Maturazione è divisa in quattro sotto fasi: </a:t>
            </a:r>
          </a:p>
          <a:p>
            <a:r>
              <a:rPr lang="it-IT" sz="2800" dirty="0" smtClean="0"/>
              <a:t>Maturazione lattea</a:t>
            </a:r>
          </a:p>
          <a:p>
            <a:r>
              <a:rPr lang="it-IT" sz="2800" dirty="0" smtClean="0"/>
              <a:t>Maturazione cerosa</a:t>
            </a:r>
          </a:p>
          <a:p>
            <a:r>
              <a:rPr lang="it-IT" sz="2800" dirty="0" smtClean="0"/>
              <a:t>Maturazione piena</a:t>
            </a:r>
          </a:p>
          <a:p>
            <a:r>
              <a:rPr lang="it-IT" sz="2800" dirty="0" smtClean="0"/>
              <a:t>Maturazione di morte</a:t>
            </a:r>
          </a:p>
          <a:p>
            <a:endParaRPr lang="it-IT" sz="2800" dirty="0"/>
          </a:p>
          <a:p>
            <a:pPr marL="0" indent="0">
              <a:buNone/>
            </a:pPr>
            <a:r>
              <a:rPr lang="it-IT" sz="2800" dirty="0"/>
              <a:t>S</a:t>
            </a:r>
            <a:r>
              <a:rPr lang="it-IT" sz="2800" dirty="0" smtClean="0"/>
              <a:t>ubito dopo l’impollinazione inizia la formazione del frutto.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1127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6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6000" b="1" dirty="0">
                <a:solidFill>
                  <a:srgbClr val="FF0000"/>
                </a:solidFill>
              </a:rPr>
              <a:t> </a:t>
            </a:r>
            <a:r>
              <a:rPr lang="it-IT" sz="6000" b="1" dirty="0" smtClean="0">
                <a:solidFill>
                  <a:srgbClr val="FF0000"/>
                </a:solidFill>
              </a:rPr>
              <a:t>              </a:t>
            </a:r>
            <a:r>
              <a:rPr lang="it-IT" sz="8000" b="1" dirty="0" smtClean="0">
                <a:solidFill>
                  <a:srgbClr val="FF0000"/>
                </a:solidFill>
              </a:rPr>
              <a:t>FINE</a:t>
            </a:r>
          </a:p>
          <a:p>
            <a:pPr marL="0" indent="0">
              <a:buNone/>
            </a:pPr>
            <a:r>
              <a:rPr lang="it-IT" sz="3200" b="1" dirty="0" smtClean="0">
                <a:solidFill>
                  <a:schemeClr val="tx1"/>
                </a:solidFill>
              </a:rPr>
              <a:t>                                    </a:t>
            </a:r>
          </a:p>
          <a:p>
            <a:pPr marL="0" indent="0">
              <a:buNone/>
            </a:pPr>
            <a:r>
              <a:rPr lang="it-IT" sz="3200" b="1">
                <a:solidFill>
                  <a:schemeClr val="tx1"/>
                </a:solidFill>
              </a:rPr>
              <a:t> </a:t>
            </a:r>
            <a:r>
              <a:rPr lang="it-IT" sz="3200" b="1" smtClean="0">
                <a:solidFill>
                  <a:schemeClr val="tx1"/>
                </a:solidFill>
              </a:rPr>
              <a:t>                                  Realizzato </a:t>
            </a:r>
            <a:r>
              <a:rPr lang="it-IT" sz="3200" b="1" dirty="0" smtClean="0">
                <a:solidFill>
                  <a:schemeClr val="tx1"/>
                </a:solidFill>
              </a:rPr>
              <a:t>da Giuseppe</a:t>
            </a:r>
          </a:p>
        </p:txBody>
      </p:sp>
    </p:spTree>
    <p:extLst>
      <p:ext uri="{BB962C8B-B14F-4D97-AF65-F5344CB8AC3E}">
        <p14:creationId xmlns:p14="http://schemas.microsoft.com/office/powerpoint/2010/main" val="165550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eccio">
  <a:themeElements>
    <a:clrScheme name="Intreccio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reccio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64</TotalTime>
  <Words>410</Words>
  <Application>Microsoft Office PowerPoint</Application>
  <PresentationFormat>Presentazione su schermo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Intreccio</vt:lpstr>
      <vt:lpstr>IL FRUMENTO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FRUMENTO</dc:title>
  <dc:creator>Asus</dc:creator>
  <cp:lastModifiedBy>docente</cp:lastModifiedBy>
  <cp:revision>12</cp:revision>
  <dcterms:created xsi:type="dcterms:W3CDTF">2016-02-06T15:26:21Z</dcterms:created>
  <dcterms:modified xsi:type="dcterms:W3CDTF">2016-02-23T10:38:10Z</dcterms:modified>
</cp:coreProperties>
</file>